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58" r:id="rId2"/>
    <p:sldId id="271" r:id="rId3"/>
    <p:sldId id="272" r:id="rId4"/>
    <p:sldId id="273" r:id="rId5"/>
  </p:sldIdLst>
  <p:sldSz cx="6858000" cy="9144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924F"/>
    <a:srgbClr val="275C9D"/>
    <a:srgbClr val="323232"/>
    <a:srgbClr val="2570C3"/>
    <a:srgbClr val="006600"/>
    <a:srgbClr val="FF9933"/>
    <a:srgbClr val="FF3399"/>
    <a:srgbClr val="CC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91" autoAdjust="0"/>
    <p:restoredTop sz="94660"/>
  </p:normalViewPr>
  <p:slideViewPr>
    <p:cSldViewPr>
      <p:cViewPr>
        <p:scale>
          <a:sx n="100" d="100"/>
          <a:sy n="100" d="100"/>
        </p:scale>
        <p:origin x="-2748" y="144"/>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913"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7313" y="0"/>
            <a:ext cx="2982912" cy="501650"/>
          </a:xfrm>
          <a:prstGeom prst="rect">
            <a:avLst/>
          </a:prstGeom>
        </p:spPr>
        <p:txBody>
          <a:bodyPr vert="horz" lIns="91440" tIns="45720" rIns="91440" bIns="45720" rtlCol="0"/>
          <a:lstStyle>
            <a:lvl1pPr algn="r">
              <a:defRPr sz="1200"/>
            </a:lvl1pPr>
          </a:lstStyle>
          <a:p>
            <a:fld id="{CC02A676-1ED2-407E-9718-1C996C0494BF}" type="datetimeFigureOut">
              <a:rPr lang="en-GB" smtClean="0"/>
              <a:pPr/>
              <a:t>21/08/2016</a:t>
            </a:fld>
            <a:endParaRPr lang="en-GB"/>
          </a:p>
        </p:txBody>
      </p:sp>
      <p:sp>
        <p:nvSpPr>
          <p:cNvPr id="4" name="Footer Placeholder 3"/>
          <p:cNvSpPr>
            <a:spLocks noGrp="1"/>
          </p:cNvSpPr>
          <p:nvPr>
            <p:ph type="ftr" sz="quarter" idx="2"/>
          </p:nvPr>
        </p:nvSpPr>
        <p:spPr>
          <a:xfrm>
            <a:off x="1" y="9501188"/>
            <a:ext cx="2982913"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7313" y="9501188"/>
            <a:ext cx="2982912" cy="501650"/>
          </a:xfrm>
          <a:prstGeom prst="rect">
            <a:avLst/>
          </a:prstGeom>
        </p:spPr>
        <p:txBody>
          <a:bodyPr vert="horz" lIns="91440" tIns="45720" rIns="91440" bIns="45720" rtlCol="0" anchor="b"/>
          <a:lstStyle>
            <a:lvl1pPr algn="r">
              <a:defRPr sz="1200"/>
            </a:lvl1pPr>
          </a:lstStyle>
          <a:p>
            <a:fld id="{32E5383E-9CCC-4CB5-A87C-B43540BA693B}" type="slidenum">
              <a:rPr lang="en-GB" smtClean="0"/>
              <a:pPr/>
              <a:t>‹#›</a:t>
            </a:fld>
            <a:endParaRPr lang="en-GB"/>
          </a:p>
        </p:txBody>
      </p:sp>
    </p:spTree>
    <p:extLst>
      <p:ext uri="{BB962C8B-B14F-4D97-AF65-F5344CB8AC3E}">
        <p14:creationId xmlns:p14="http://schemas.microsoft.com/office/powerpoint/2010/main" xmlns="" val="4245537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1802" cy="501730"/>
          </a:xfrm>
          <a:prstGeom prst="rect">
            <a:avLst/>
          </a:prstGeom>
        </p:spPr>
        <p:txBody>
          <a:bodyPr vert="horz" lIns="91467" tIns="45734" rIns="91467" bIns="45734" rtlCol="0"/>
          <a:lstStyle>
            <a:lvl1pPr algn="l">
              <a:defRPr sz="1200"/>
            </a:lvl1pPr>
          </a:lstStyle>
          <a:p>
            <a:endParaRPr lang="en-GB"/>
          </a:p>
        </p:txBody>
      </p:sp>
      <p:sp>
        <p:nvSpPr>
          <p:cNvPr id="3" name="Date Placeholder 2"/>
          <p:cNvSpPr>
            <a:spLocks noGrp="1"/>
          </p:cNvSpPr>
          <p:nvPr>
            <p:ph type="dt" idx="1"/>
          </p:nvPr>
        </p:nvSpPr>
        <p:spPr>
          <a:xfrm>
            <a:off x="3898423" y="1"/>
            <a:ext cx="2981802" cy="501730"/>
          </a:xfrm>
          <a:prstGeom prst="rect">
            <a:avLst/>
          </a:prstGeom>
        </p:spPr>
        <p:txBody>
          <a:bodyPr vert="horz" lIns="91467" tIns="45734" rIns="91467" bIns="45734" rtlCol="0"/>
          <a:lstStyle>
            <a:lvl1pPr algn="r">
              <a:defRPr sz="1200"/>
            </a:lvl1pPr>
          </a:lstStyle>
          <a:p>
            <a:fld id="{9424B328-5C60-41BE-ABE8-CCD77B2B9EFF}" type="datetimeFigureOut">
              <a:rPr lang="en-GB" smtClean="0"/>
              <a:pPr/>
              <a:t>21/08/2016</a:t>
            </a:fld>
            <a:endParaRPr lang="en-GB"/>
          </a:p>
        </p:txBody>
      </p:sp>
      <p:sp>
        <p:nvSpPr>
          <p:cNvPr id="4" name="Slide Image Placeholder 3"/>
          <p:cNvSpPr>
            <a:spLocks noGrp="1" noRot="1" noChangeAspect="1"/>
          </p:cNvSpPr>
          <p:nvPr>
            <p:ph type="sldImg" idx="2"/>
          </p:nvPr>
        </p:nvSpPr>
        <p:spPr>
          <a:xfrm>
            <a:off x="2176463" y="1250950"/>
            <a:ext cx="2528887" cy="3373438"/>
          </a:xfrm>
          <a:prstGeom prst="rect">
            <a:avLst/>
          </a:prstGeom>
          <a:noFill/>
          <a:ln w="12700">
            <a:solidFill>
              <a:prstClr val="black"/>
            </a:solidFill>
          </a:ln>
        </p:spPr>
        <p:txBody>
          <a:bodyPr vert="horz" lIns="91467" tIns="45734" rIns="91467" bIns="45734" rtlCol="0" anchor="ctr"/>
          <a:lstStyle/>
          <a:p>
            <a:endParaRPr lang="en-GB"/>
          </a:p>
        </p:txBody>
      </p:sp>
      <p:sp>
        <p:nvSpPr>
          <p:cNvPr id="5" name="Notes Placeholder 4"/>
          <p:cNvSpPr>
            <a:spLocks noGrp="1"/>
          </p:cNvSpPr>
          <p:nvPr>
            <p:ph type="body" sz="quarter" idx="3"/>
          </p:nvPr>
        </p:nvSpPr>
        <p:spPr>
          <a:xfrm>
            <a:off x="687865" y="4814065"/>
            <a:ext cx="5506086" cy="3939213"/>
          </a:xfrm>
          <a:prstGeom prst="rect">
            <a:avLst/>
          </a:prstGeom>
        </p:spPr>
        <p:txBody>
          <a:bodyPr vert="horz" lIns="91467" tIns="45734" rIns="91467" bIns="4573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501108"/>
            <a:ext cx="2981802" cy="501730"/>
          </a:xfrm>
          <a:prstGeom prst="rect">
            <a:avLst/>
          </a:prstGeom>
        </p:spPr>
        <p:txBody>
          <a:bodyPr vert="horz" lIns="91467" tIns="45734" rIns="91467" bIns="45734" rtlCol="0" anchor="b"/>
          <a:lstStyle>
            <a:lvl1pPr algn="l">
              <a:defRPr sz="1200"/>
            </a:lvl1pPr>
          </a:lstStyle>
          <a:p>
            <a:endParaRPr lang="en-GB"/>
          </a:p>
        </p:txBody>
      </p:sp>
      <p:sp>
        <p:nvSpPr>
          <p:cNvPr id="7" name="Slide Number Placeholder 6"/>
          <p:cNvSpPr>
            <a:spLocks noGrp="1"/>
          </p:cNvSpPr>
          <p:nvPr>
            <p:ph type="sldNum" sz="quarter" idx="5"/>
          </p:nvPr>
        </p:nvSpPr>
        <p:spPr>
          <a:xfrm>
            <a:off x="3898423" y="9501108"/>
            <a:ext cx="2981802" cy="501730"/>
          </a:xfrm>
          <a:prstGeom prst="rect">
            <a:avLst/>
          </a:prstGeom>
        </p:spPr>
        <p:txBody>
          <a:bodyPr vert="horz" lIns="91467" tIns="45734" rIns="91467" bIns="45734" rtlCol="0" anchor="b"/>
          <a:lstStyle>
            <a:lvl1pPr algn="r">
              <a:defRPr sz="1200"/>
            </a:lvl1pPr>
          </a:lstStyle>
          <a:p>
            <a:fld id="{35E1F2E8-0146-468B-B922-D3732CBDD22D}" type="slidenum">
              <a:rPr lang="en-GB" smtClean="0"/>
              <a:pPr/>
              <a:t>‹#›</a:t>
            </a:fld>
            <a:endParaRPr lang="en-GB"/>
          </a:p>
        </p:txBody>
      </p:sp>
    </p:spTree>
    <p:extLst>
      <p:ext uri="{BB962C8B-B14F-4D97-AF65-F5344CB8AC3E}">
        <p14:creationId xmlns:p14="http://schemas.microsoft.com/office/powerpoint/2010/main" xmlns="" val="653658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E1F2E8-0146-468B-B922-D3732CBDD22D}" type="slidenum">
              <a:rPr lang="en-GB" smtClean="0"/>
              <a:pPr/>
              <a:t>1</a:t>
            </a:fld>
            <a:endParaRPr lang="en-GB"/>
          </a:p>
        </p:txBody>
      </p:sp>
    </p:spTree>
    <p:extLst>
      <p:ext uri="{BB962C8B-B14F-4D97-AF65-F5344CB8AC3E}">
        <p14:creationId xmlns:p14="http://schemas.microsoft.com/office/powerpoint/2010/main" xmlns="" val="2467447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2683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2223992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58155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374702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372540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112225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314942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2369610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1118346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58320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28D42F-17FB-49DC-88BB-9A5C67476836}" type="slidenum">
              <a:rPr lang="en-GB" smtClean="0"/>
              <a:pPr/>
              <a:t>‹#›</a:t>
            </a:fld>
            <a:endParaRPr lang="en-GB"/>
          </a:p>
        </p:txBody>
      </p:sp>
    </p:spTree>
    <p:extLst>
      <p:ext uri="{BB962C8B-B14F-4D97-AF65-F5344CB8AC3E}">
        <p14:creationId xmlns:p14="http://schemas.microsoft.com/office/powerpoint/2010/main" xmlns="" val="130728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528D42F-17FB-49DC-88BB-9A5C67476836}" type="slidenum">
              <a:rPr lang="en-GB" smtClean="0"/>
              <a:pPr/>
              <a:t>‹#›</a:t>
            </a:fld>
            <a:endParaRPr lang="en-GB"/>
          </a:p>
        </p:txBody>
      </p:sp>
      <p:cxnSp>
        <p:nvCxnSpPr>
          <p:cNvPr id="8" name="Straight Connector 7"/>
          <p:cNvCxnSpPr/>
          <p:nvPr userDrawn="1"/>
        </p:nvCxnSpPr>
        <p:spPr>
          <a:xfrm>
            <a:off x="0" y="914400"/>
            <a:ext cx="6858000" cy="0"/>
          </a:xfrm>
          <a:prstGeom prst="line">
            <a:avLst/>
          </a:prstGeom>
          <a:ln w="38100">
            <a:solidFill>
              <a:srgbClr val="A3924F"/>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8610600"/>
            <a:ext cx="6858000" cy="533400"/>
          </a:xfrm>
          <a:prstGeom prst="rect">
            <a:avLst/>
          </a:prstGeom>
          <a:solidFill>
            <a:srgbClr val="A3924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userDrawn="1"/>
        </p:nvSpPr>
        <p:spPr>
          <a:xfrm>
            <a:off x="476672" y="8676456"/>
            <a:ext cx="5976316" cy="307777"/>
          </a:xfrm>
          <a:prstGeom prst="rect">
            <a:avLst/>
          </a:prstGeom>
          <a:noFill/>
        </p:spPr>
        <p:txBody>
          <a:bodyPr wrap="none" rtlCol="0">
            <a:spAutoFit/>
          </a:bodyPr>
          <a:lstStyle/>
          <a:p>
            <a:r>
              <a:rPr lang="en-GB" sz="1400" dirty="0" smtClean="0">
                <a:solidFill>
                  <a:srgbClr val="323232"/>
                </a:solidFill>
                <a:latin typeface="Lato"/>
                <a:cs typeface="Arial" panose="020B0604020202020204" pitchFamily="34" charset="0"/>
              </a:rPr>
              <a:t>Because organisations require specialist coaching as well as their people</a:t>
            </a:r>
          </a:p>
        </p:txBody>
      </p:sp>
      <p:pic>
        <p:nvPicPr>
          <p:cNvPr id="12" name="Picture 11" descr="w4b logo.png"/>
          <p:cNvPicPr>
            <a:picLocks noChangeAspect="1"/>
          </p:cNvPicPr>
          <p:nvPr userDrawn="1"/>
        </p:nvPicPr>
        <p:blipFill>
          <a:blip r:embed="rId13" cstate="print"/>
          <a:stretch>
            <a:fillRect/>
          </a:stretch>
        </p:blipFill>
        <p:spPr>
          <a:xfrm>
            <a:off x="3356992" y="107504"/>
            <a:ext cx="3194040" cy="633932"/>
          </a:xfrm>
          <a:prstGeom prst="rect">
            <a:avLst/>
          </a:prstGeom>
        </p:spPr>
      </p:pic>
    </p:spTree>
    <p:extLst>
      <p:ext uri="{BB962C8B-B14F-4D97-AF65-F5344CB8AC3E}">
        <p14:creationId xmlns:p14="http://schemas.microsoft.com/office/powerpoint/2010/main" xmlns="" val="1238041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
          <p:cNvSpPr>
            <a:spLocks noChangeArrowheads="1"/>
          </p:cNvSpPr>
          <p:nvPr/>
        </p:nvSpPr>
        <p:spPr bwMode="auto">
          <a:xfrm>
            <a:off x="4941168" y="1907704"/>
            <a:ext cx="6858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6" name="TextBox 15"/>
          <p:cNvSpPr txBox="1"/>
          <p:nvPr/>
        </p:nvSpPr>
        <p:spPr>
          <a:xfrm>
            <a:off x="548680" y="1331640"/>
            <a:ext cx="5760641" cy="3416320"/>
          </a:xfrm>
          <a:prstGeom prst="rect">
            <a:avLst/>
          </a:prstGeom>
          <a:noFill/>
        </p:spPr>
        <p:txBody>
          <a:bodyPr wrap="square" rtlCol="0">
            <a:spAutoFit/>
          </a:bodyPr>
          <a:lstStyle/>
          <a:p>
            <a:pPr lvl="0" algn="ctr"/>
            <a:r>
              <a:rPr lang="en-GB" sz="5400" b="1" dirty="0" smtClean="0">
                <a:solidFill>
                  <a:schemeClr val="bg2">
                    <a:lumMod val="50000"/>
                  </a:schemeClr>
                </a:solidFill>
              </a:rPr>
              <a:t>Occupational health and wellbeing </a:t>
            </a:r>
            <a:endParaRPr lang="en-GB" sz="5400" b="1" dirty="0" smtClean="0">
              <a:solidFill>
                <a:schemeClr val="bg2">
                  <a:lumMod val="50000"/>
                </a:schemeClr>
              </a:solidFill>
            </a:endParaRPr>
          </a:p>
          <a:p>
            <a:pPr lvl="0" algn="ctr"/>
            <a:r>
              <a:rPr lang="en-GB" sz="5400" b="1" dirty="0" smtClean="0">
                <a:solidFill>
                  <a:schemeClr val="bg2">
                    <a:lumMod val="50000"/>
                  </a:schemeClr>
                </a:solidFill>
              </a:rPr>
              <a:t>auditing </a:t>
            </a:r>
            <a:r>
              <a:rPr lang="en-GB" sz="5400" b="1" dirty="0" smtClean="0">
                <a:solidFill>
                  <a:schemeClr val="bg2">
                    <a:lumMod val="50000"/>
                  </a:schemeClr>
                </a:solidFill>
              </a:rPr>
              <a:t>services</a:t>
            </a:r>
            <a:r>
              <a:rPr lang="en-GB" sz="2800" dirty="0" smtClean="0">
                <a:solidFill>
                  <a:schemeClr val="bg2">
                    <a:lumMod val="50000"/>
                  </a:schemeClr>
                </a:solidFill>
              </a:rPr>
              <a:t> </a:t>
            </a:r>
          </a:p>
        </p:txBody>
      </p:sp>
      <p:pic>
        <p:nvPicPr>
          <p:cNvPr id="6" name="Picture 5" descr="MAKE A LIST.png"/>
          <p:cNvPicPr>
            <a:picLocks noChangeAspect="1"/>
          </p:cNvPicPr>
          <p:nvPr/>
        </p:nvPicPr>
        <p:blipFill>
          <a:blip r:embed="rId3" cstate="print"/>
          <a:stretch>
            <a:fillRect/>
          </a:stretch>
        </p:blipFill>
        <p:spPr>
          <a:xfrm>
            <a:off x="1628800" y="4860032"/>
            <a:ext cx="3456020" cy="24482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220262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6632" y="179512"/>
            <a:ext cx="3729512" cy="569387"/>
          </a:xfrm>
          <a:prstGeom prst="rect">
            <a:avLst/>
          </a:prstGeom>
          <a:noFill/>
        </p:spPr>
        <p:txBody>
          <a:bodyPr wrap="square" rtlCol="0">
            <a:spAutoFit/>
          </a:bodyPr>
          <a:lstStyle/>
          <a:p>
            <a:r>
              <a:rPr lang="en-GB" sz="2000" dirty="0" smtClean="0">
                <a:solidFill>
                  <a:srgbClr val="A3924F"/>
                </a:solidFill>
                <a:latin typeface="Lato"/>
                <a:cs typeface="Arial" panose="020B0604020202020204" pitchFamily="34" charset="0"/>
              </a:rPr>
              <a:t>Ascertaining value</a:t>
            </a:r>
          </a:p>
          <a:p>
            <a:endParaRPr lang="en-GB" sz="1050" dirty="0">
              <a:solidFill>
                <a:srgbClr val="FF0000"/>
              </a:solidFill>
              <a:latin typeface="Arial" panose="020B0604020202020204" pitchFamily="34" charset="0"/>
              <a:cs typeface="Arial" panose="020B0604020202020204" pitchFamily="34" charset="0"/>
            </a:endParaRPr>
          </a:p>
        </p:txBody>
      </p:sp>
      <p:sp>
        <p:nvSpPr>
          <p:cNvPr id="6" name="TextBox 5"/>
          <p:cNvSpPr txBox="1"/>
          <p:nvPr/>
        </p:nvSpPr>
        <p:spPr>
          <a:xfrm>
            <a:off x="246640" y="1006897"/>
            <a:ext cx="6494728" cy="5001369"/>
          </a:xfrm>
          <a:prstGeom prst="rect">
            <a:avLst/>
          </a:prstGeom>
          <a:noFill/>
        </p:spPr>
        <p:txBody>
          <a:bodyPr wrap="square" rtlCol="0">
            <a:spAutoFit/>
          </a:bodyPr>
          <a:lstStyle/>
          <a:p>
            <a:r>
              <a:rPr lang="en-US" sz="1100" b="1" dirty="0">
                <a:solidFill>
                  <a:srgbClr val="A3924F"/>
                </a:solidFill>
                <a:latin typeface="Lato"/>
              </a:rPr>
              <a:t>Employers have a responsibility </a:t>
            </a:r>
            <a:r>
              <a:rPr lang="en-US" sz="1100" b="1" dirty="0" smtClean="0">
                <a:solidFill>
                  <a:srgbClr val="A3924F"/>
                </a:solidFill>
                <a:latin typeface="Lato"/>
              </a:rPr>
              <a:t>to monitor the: </a:t>
            </a:r>
          </a:p>
          <a:p>
            <a:endParaRPr lang="en-US" sz="1100" b="1" dirty="0">
              <a:solidFill>
                <a:srgbClr val="275C9D"/>
              </a:solidFill>
              <a:latin typeface="Lato"/>
            </a:endParaRPr>
          </a:p>
          <a:p>
            <a:pPr marL="171450" lvl="0" indent="-171450">
              <a:buFont typeface="Wingdings" panose="05000000000000000000" pitchFamily="2" charset="2"/>
              <a:buChar char="§"/>
            </a:pPr>
            <a:r>
              <a:rPr lang="en-US" sz="1100" dirty="0" smtClean="0">
                <a:solidFill>
                  <a:srgbClr val="323232"/>
                </a:solidFill>
                <a:latin typeface="Lato"/>
              </a:rPr>
              <a:t>Impact of health on work and work on health</a:t>
            </a:r>
          </a:p>
          <a:p>
            <a:pPr marL="171450" lvl="0" indent="-171450">
              <a:buFont typeface="Wingdings" panose="05000000000000000000" pitchFamily="2" charset="2"/>
              <a:buChar char="§"/>
            </a:pPr>
            <a:r>
              <a:rPr lang="en-US" sz="1100" dirty="0" smtClean="0">
                <a:solidFill>
                  <a:srgbClr val="323232"/>
                </a:solidFill>
                <a:latin typeface="Lato"/>
              </a:rPr>
              <a:t>Meet legislative demands</a:t>
            </a:r>
            <a:endParaRPr lang="en-US" sz="1100" dirty="0">
              <a:solidFill>
                <a:srgbClr val="323232"/>
              </a:solidFill>
              <a:latin typeface="Lato"/>
            </a:endParaRPr>
          </a:p>
          <a:p>
            <a:pPr marL="171450" lvl="0" indent="-171450">
              <a:buFont typeface="Wingdings" panose="05000000000000000000" pitchFamily="2" charset="2"/>
              <a:buChar char="§"/>
            </a:pPr>
            <a:r>
              <a:rPr lang="en-US" sz="1100" dirty="0">
                <a:solidFill>
                  <a:srgbClr val="323232"/>
                </a:solidFill>
                <a:latin typeface="Lato"/>
              </a:rPr>
              <a:t>Apply the principles of prevention </a:t>
            </a:r>
          </a:p>
          <a:p>
            <a:pPr marL="171450" lvl="0" indent="-171450">
              <a:buFont typeface="Wingdings" panose="05000000000000000000" pitchFamily="2" charset="2"/>
              <a:buChar char="§"/>
            </a:pPr>
            <a:r>
              <a:rPr lang="en-US" sz="1100" dirty="0">
                <a:solidFill>
                  <a:srgbClr val="323232"/>
                </a:solidFill>
                <a:latin typeface="Lato"/>
              </a:rPr>
              <a:t>Ensure employees have the capability to do their jobs</a:t>
            </a:r>
          </a:p>
          <a:p>
            <a:endParaRPr lang="en-US" sz="1100" dirty="0" smtClean="0">
              <a:solidFill>
                <a:srgbClr val="323232"/>
              </a:solidFill>
              <a:latin typeface="Lato"/>
            </a:endParaRPr>
          </a:p>
          <a:p>
            <a:r>
              <a:rPr lang="en-US" sz="1100" dirty="0" smtClean="0">
                <a:solidFill>
                  <a:srgbClr val="323232"/>
                </a:solidFill>
                <a:latin typeface="Lato"/>
              </a:rPr>
              <a:t>Merely </a:t>
            </a:r>
            <a:r>
              <a:rPr lang="en-US" sz="1100" dirty="0">
                <a:solidFill>
                  <a:srgbClr val="323232"/>
                </a:solidFill>
                <a:latin typeface="Lato"/>
              </a:rPr>
              <a:t>providing services is “not a panacea by which employers can discharge their duty of </a:t>
            </a:r>
            <a:r>
              <a:rPr lang="en-US" sz="1100" dirty="0" smtClean="0">
                <a:solidFill>
                  <a:srgbClr val="323232"/>
                </a:solidFill>
                <a:latin typeface="Lato"/>
              </a:rPr>
              <a:t>care”.</a:t>
            </a:r>
            <a:endParaRPr lang="en-US" sz="1100" dirty="0">
              <a:solidFill>
                <a:srgbClr val="323232"/>
              </a:solidFill>
              <a:latin typeface="Lato"/>
            </a:endParaRPr>
          </a:p>
          <a:p>
            <a:endParaRPr lang="en-US" sz="1100" dirty="0" smtClean="0">
              <a:solidFill>
                <a:srgbClr val="323232"/>
              </a:solidFill>
              <a:latin typeface="Lato"/>
            </a:endParaRPr>
          </a:p>
          <a:p>
            <a:r>
              <a:rPr lang="en-US" sz="1100" dirty="0" smtClean="0">
                <a:solidFill>
                  <a:srgbClr val="323232"/>
                </a:solidFill>
                <a:latin typeface="Lato"/>
              </a:rPr>
              <a:t>United </a:t>
            </a:r>
            <a:r>
              <a:rPr lang="en-US" sz="1100" dirty="0">
                <a:solidFill>
                  <a:srgbClr val="323232"/>
                </a:solidFill>
                <a:latin typeface="Lato"/>
              </a:rPr>
              <a:t>Kingdom case law is clear on the responsibilities of employers to provide, audit and communicate </a:t>
            </a:r>
            <a:r>
              <a:rPr lang="en-US" sz="1100" dirty="0" smtClean="0">
                <a:solidFill>
                  <a:srgbClr val="323232"/>
                </a:solidFill>
                <a:latin typeface="Lato"/>
              </a:rPr>
              <a:t>employee health services </a:t>
            </a:r>
            <a:r>
              <a:rPr lang="en-US" sz="1100" dirty="0">
                <a:solidFill>
                  <a:srgbClr val="323232"/>
                </a:solidFill>
                <a:latin typeface="Lato"/>
              </a:rPr>
              <a:t>to their employees in a consistent </a:t>
            </a:r>
            <a:r>
              <a:rPr lang="en-US" sz="1100" dirty="0" smtClean="0">
                <a:solidFill>
                  <a:srgbClr val="323232"/>
                </a:solidFill>
                <a:latin typeface="Lato"/>
              </a:rPr>
              <a:t>manner.</a:t>
            </a:r>
            <a:endParaRPr lang="en-US" sz="1100" dirty="0">
              <a:solidFill>
                <a:srgbClr val="323232"/>
              </a:solidFill>
              <a:latin typeface="Lato"/>
            </a:endParaRPr>
          </a:p>
          <a:p>
            <a:endParaRPr lang="en-US" sz="1100" dirty="0" smtClean="0">
              <a:solidFill>
                <a:srgbClr val="323232"/>
              </a:solidFill>
              <a:latin typeface="Lato"/>
            </a:endParaRPr>
          </a:p>
          <a:p>
            <a:r>
              <a:rPr lang="en-US" sz="1100" dirty="0" smtClean="0">
                <a:solidFill>
                  <a:srgbClr val="323232"/>
                </a:solidFill>
                <a:latin typeface="Lato"/>
              </a:rPr>
              <a:t>The </a:t>
            </a:r>
            <a:r>
              <a:rPr lang="en-US" sz="1100" dirty="0">
                <a:solidFill>
                  <a:srgbClr val="323232"/>
                </a:solidFill>
                <a:latin typeface="Lato"/>
              </a:rPr>
              <a:t>Management of Health &amp; Safety at Work (MHSW) Regulations 1999 </a:t>
            </a:r>
            <a:r>
              <a:rPr lang="en-US" sz="1100" dirty="0" smtClean="0">
                <a:solidFill>
                  <a:srgbClr val="323232"/>
                </a:solidFill>
                <a:latin typeface="Lato"/>
              </a:rPr>
              <a:t>requires </a:t>
            </a:r>
            <a:r>
              <a:rPr lang="en-US" sz="1100" dirty="0">
                <a:solidFill>
                  <a:srgbClr val="323232"/>
                </a:solidFill>
                <a:latin typeface="Lato"/>
              </a:rPr>
              <a:t>all </a:t>
            </a:r>
            <a:r>
              <a:rPr lang="en-US" sz="1100" dirty="0" smtClean="0">
                <a:solidFill>
                  <a:srgbClr val="323232"/>
                </a:solidFill>
                <a:latin typeface="Lato"/>
              </a:rPr>
              <a:t>employers </a:t>
            </a:r>
            <a:r>
              <a:rPr lang="en-US" sz="1100" dirty="0">
                <a:solidFill>
                  <a:srgbClr val="323232"/>
                </a:solidFill>
                <a:latin typeface="Lato"/>
              </a:rPr>
              <a:t>and the self-employed, to assess the risks from their work on anyone who may be affected by their ongoing activities. The regulations require employers to carry out a systematic examination of their work activities and record the significant findings of any assessment. </a:t>
            </a:r>
            <a:endParaRPr lang="en-US" sz="1100" dirty="0" smtClean="0">
              <a:solidFill>
                <a:srgbClr val="323232"/>
              </a:solidFill>
              <a:latin typeface="Lato"/>
            </a:endParaRPr>
          </a:p>
          <a:p>
            <a:endParaRPr lang="en-GB" sz="1100" dirty="0" smtClean="0">
              <a:solidFill>
                <a:srgbClr val="323232"/>
              </a:solidFill>
              <a:latin typeface="Lato"/>
            </a:endParaRPr>
          </a:p>
          <a:p>
            <a:r>
              <a:rPr lang="en-US" sz="1100" b="1" dirty="0" smtClean="0">
                <a:solidFill>
                  <a:srgbClr val="A3924F"/>
                </a:solidFill>
                <a:latin typeface="Lato"/>
              </a:rPr>
              <a:t>Experience demonstrates </a:t>
            </a:r>
            <a:r>
              <a:rPr lang="en-US" sz="1100" b="1" dirty="0">
                <a:solidFill>
                  <a:srgbClr val="A3924F"/>
                </a:solidFill>
                <a:latin typeface="Lato"/>
              </a:rPr>
              <a:t>that most organisations</a:t>
            </a:r>
            <a:r>
              <a:rPr lang="en-US" sz="1100" dirty="0" smtClean="0">
                <a:solidFill>
                  <a:srgbClr val="A3924F"/>
                </a:solidFill>
                <a:latin typeface="Lato"/>
              </a:rPr>
              <a:t>:</a:t>
            </a:r>
          </a:p>
          <a:p>
            <a:endParaRPr lang="en-US" sz="1100" dirty="0">
              <a:solidFill>
                <a:srgbClr val="323232"/>
              </a:solidFill>
              <a:latin typeface="Lato"/>
            </a:endParaRPr>
          </a:p>
          <a:p>
            <a:pPr marL="171450" lvl="0" indent="-171450">
              <a:buFont typeface="Wingdings" panose="05000000000000000000" pitchFamily="2" charset="2"/>
              <a:buChar char="§"/>
            </a:pPr>
            <a:r>
              <a:rPr lang="en-US" sz="1100" dirty="0">
                <a:solidFill>
                  <a:srgbClr val="323232"/>
                </a:solidFill>
                <a:latin typeface="Lato"/>
              </a:rPr>
              <a:t>Have no strategy for managing </a:t>
            </a:r>
            <a:r>
              <a:rPr lang="en-US" sz="1100" dirty="0" smtClean="0">
                <a:solidFill>
                  <a:srgbClr val="323232"/>
                </a:solidFill>
                <a:latin typeface="Lato"/>
              </a:rPr>
              <a:t>wellbeing at work – especially mental </a:t>
            </a:r>
            <a:r>
              <a:rPr lang="en-US" sz="1100" dirty="0">
                <a:solidFill>
                  <a:srgbClr val="323232"/>
                </a:solidFill>
                <a:latin typeface="Lato"/>
              </a:rPr>
              <a:t>health </a:t>
            </a:r>
            <a:endParaRPr lang="en-US" sz="1100" dirty="0" smtClean="0">
              <a:solidFill>
                <a:srgbClr val="323232"/>
              </a:solidFill>
              <a:latin typeface="Lato"/>
            </a:endParaRPr>
          </a:p>
          <a:p>
            <a:pPr marL="171450" lvl="0" indent="-171450">
              <a:buFont typeface="Wingdings" panose="05000000000000000000" pitchFamily="2" charset="2"/>
              <a:buChar char="§"/>
            </a:pPr>
            <a:r>
              <a:rPr lang="en-US" sz="1100" dirty="0" smtClean="0">
                <a:solidFill>
                  <a:srgbClr val="323232"/>
                </a:solidFill>
                <a:latin typeface="Lato"/>
              </a:rPr>
              <a:t>Are unhappy with their occupational health service</a:t>
            </a:r>
            <a:endParaRPr lang="en-US" sz="1100" dirty="0">
              <a:solidFill>
                <a:srgbClr val="323232"/>
              </a:solidFill>
              <a:latin typeface="Lato"/>
            </a:endParaRPr>
          </a:p>
          <a:p>
            <a:pPr marL="171450" lvl="0" indent="-171450">
              <a:buFont typeface="Wingdings" panose="05000000000000000000" pitchFamily="2" charset="2"/>
              <a:buChar char="§"/>
            </a:pPr>
            <a:r>
              <a:rPr lang="en-US" sz="1100" dirty="0">
                <a:solidFill>
                  <a:srgbClr val="323232"/>
                </a:solidFill>
                <a:latin typeface="Lato"/>
              </a:rPr>
              <a:t>Have poor market knowledge of intervention </a:t>
            </a:r>
            <a:r>
              <a:rPr lang="en-US" sz="1100" dirty="0" smtClean="0">
                <a:solidFill>
                  <a:srgbClr val="323232"/>
                </a:solidFill>
                <a:latin typeface="Lato"/>
              </a:rPr>
              <a:t>options </a:t>
            </a:r>
          </a:p>
          <a:p>
            <a:pPr marL="171450" lvl="0" indent="-171450">
              <a:buFont typeface="Wingdings" panose="05000000000000000000" pitchFamily="2" charset="2"/>
              <a:buChar char="§"/>
            </a:pPr>
            <a:r>
              <a:rPr lang="en-US" sz="1100" dirty="0" smtClean="0">
                <a:solidFill>
                  <a:srgbClr val="323232"/>
                </a:solidFill>
                <a:latin typeface="Lato"/>
              </a:rPr>
              <a:t>Have little time or experience to manage services effectively (in house or procured)</a:t>
            </a:r>
            <a:endParaRPr lang="en-US" sz="1100" dirty="0">
              <a:solidFill>
                <a:srgbClr val="323232"/>
              </a:solidFill>
              <a:latin typeface="Lato"/>
            </a:endParaRPr>
          </a:p>
          <a:p>
            <a:pPr marL="171450" lvl="0" indent="-171450">
              <a:buFont typeface="Wingdings" panose="05000000000000000000" pitchFamily="2" charset="2"/>
              <a:buChar char="§"/>
            </a:pPr>
            <a:r>
              <a:rPr lang="en-US" sz="1100" dirty="0">
                <a:solidFill>
                  <a:srgbClr val="323232"/>
                </a:solidFill>
                <a:latin typeface="Lato"/>
              </a:rPr>
              <a:t>Rarely </a:t>
            </a:r>
            <a:r>
              <a:rPr lang="en-US" sz="1100" dirty="0" smtClean="0">
                <a:solidFill>
                  <a:srgbClr val="323232"/>
                </a:solidFill>
                <a:latin typeface="Lato"/>
              </a:rPr>
              <a:t>meet legislative guidelines especially on stress</a:t>
            </a:r>
            <a:endParaRPr lang="en-US" sz="1100" dirty="0">
              <a:solidFill>
                <a:srgbClr val="323232"/>
              </a:solidFill>
              <a:latin typeface="Lato"/>
            </a:endParaRPr>
          </a:p>
          <a:p>
            <a:pPr marL="171450" lvl="0" indent="-171450">
              <a:buFont typeface="Wingdings" panose="05000000000000000000" pitchFamily="2" charset="2"/>
              <a:buChar char="§"/>
            </a:pPr>
            <a:r>
              <a:rPr lang="en-US" sz="1100" dirty="0">
                <a:solidFill>
                  <a:srgbClr val="323232"/>
                </a:solidFill>
                <a:latin typeface="Lato"/>
              </a:rPr>
              <a:t>Have limited resources </a:t>
            </a:r>
            <a:r>
              <a:rPr lang="en-US" sz="1100" dirty="0" smtClean="0">
                <a:solidFill>
                  <a:srgbClr val="323232"/>
                </a:solidFill>
                <a:latin typeface="Lato"/>
              </a:rPr>
              <a:t>available </a:t>
            </a:r>
            <a:r>
              <a:rPr lang="en-US" sz="1100" dirty="0">
                <a:solidFill>
                  <a:srgbClr val="323232"/>
                </a:solidFill>
                <a:latin typeface="Lato"/>
              </a:rPr>
              <a:t>to invest time into understanding data</a:t>
            </a:r>
          </a:p>
          <a:p>
            <a:pPr marL="171450" lvl="0" indent="-171450">
              <a:buFont typeface="Wingdings" panose="05000000000000000000" pitchFamily="2" charset="2"/>
              <a:buChar char="§"/>
            </a:pPr>
            <a:r>
              <a:rPr lang="en-US" sz="1100" dirty="0">
                <a:solidFill>
                  <a:srgbClr val="323232"/>
                </a:solidFill>
                <a:latin typeface="Lato"/>
              </a:rPr>
              <a:t>Have a plethora of ad hoc </a:t>
            </a:r>
            <a:r>
              <a:rPr lang="en-US" sz="1100" dirty="0" smtClean="0">
                <a:solidFill>
                  <a:srgbClr val="323232"/>
                </a:solidFill>
                <a:latin typeface="Lato"/>
              </a:rPr>
              <a:t>interventions, which are </a:t>
            </a:r>
            <a:r>
              <a:rPr lang="en-US" sz="1100" dirty="0">
                <a:solidFill>
                  <a:srgbClr val="323232"/>
                </a:solidFill>
                <a:latin typeface="Lato"/>
              </a:rPr>
              <a:t>usually over </a:t>
            </a:r>
            <a:r>
              <a:rPr lang="en-US" sz="1100" dirty="0" smtClean="0">
                <a:solidFill>
                  <a:srgbClr val="323232"/>
                </a:solidFill>
                <a:latin typeface="Lato"/>
              </a:rPr>
              <a:t>priced</a:t>
            </a:r>
          </a:p>
          <a:p>
            <a:pPr lvl="0"/>
            <a:endParaRPr lang="en-GB" sz="1100" dirty="0">
              <a:solidFill>
                <a:srgbClr val="323232"/>
              </a:solidFill>
              <a:latin typeface="Lato"/>
            </a:endParaRPr>
          </a:p>
          <a:p>
            <a:endParaRPr lang="en-US" sz="1100" dirty="0">
              <a:solidFill>
                <a:srgbClr val="323232"/>
              </a:solidFill>
              <a:latin typeface="Lato"/>
            </a:endParaRPr>
          </a:p>
          <a:p>
            <a:pPr lvl="0"/>
            <a:endParaRPr lang="en-US" sz="1100" dirty="0">
              <a:solidFill>
                <a:srgbClr val="323232"/>
              </a:solidFill>
              <a:latin typeface="Lato"/>
            </a:endParaRPr>
          </a:p>
        </p:txBody>
      </p:sp>
      <p:pic>
        <p:nvPicPr>
          <p:cNvPr id="8" name="Picture 7" descr="5-a-day.jpg"/>
          <p:cNvPicPr>
            <a:picLocks noChangeAspect="1"/>
          </p:cNvPicPr>
          <p:nvPr/>
        </p:nvPicPr>
        <p:blipFill>
          <a:blip r:embed="rId2" cstate="print"/>
          <a:stretch>
            <a:fillRect/>
          </a:stretch>
        </p:blipFill>
        <p:spPr>
          <a:xfrm>
            <a:off x="836712" y="5508104"/>
            <a:ext cx="4725144" cy="2659799"/>
          </a:xfrm>
          <a:prstGeom prst="rect">
            <a:avLst/>
          </a:prstGeom>
        </p:spPr>
      </p:pic>
    </p:spTree>
    <p:extLst>
      <p:ext uri="{BB962C8B-B14F-4D97-AF65-F5344CB8AC3E}">
        <p14:creationId xmlns:p14="http://schemas.microsoft.com/office/powerpoint/2010/main" xmlns="" val="256199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8436" y="242091"/>
            <a:ext cx="3441480" cy="630942"/>
          </a:xfrm>
          <a:prstGeom prst="rect">
            <a:avLst/>
          </a:prstGeom>
          <a:noFill/>
        </p:spPr>
        <p:txBody>
          <a:bodyPr wrap="square" rtlCol="0">
            <a:spAutoFit/>
          </a:bodyPr>
          <a:lstStyle/>
          <a:p>
            <a:r>
              <a:rPr lang="en-GB" sz="2400" dirty="0" smtClean="0">
                <a:solidFill>
                  <a:srgbClr val="A3924F"/>
                </a:solidFill>
                <a:latin typeface="Lato"/>
                <a:cs typeface="Arial" panose="020B0604020202020204" pitchFamily="34" charset="0"/>
              </a:rPr>
              <a:t>Our experience</a:t>
            </a:r>
          </a:p>
          <a:p>
            <a:endParaRPr lang="en-GB" sz="1100" dirty="0">
              <a:solidFill>
                <a:srgbClr val="FF0000"/>
              </a:solidFill>
              <a:latin typeface="Arial" panose="020B0604020202020204" pitchFamily="34" charset="0"/>
              <a:cs typeface="Arial" panose="020B0604020202020204" pitchFamily="34" charset="0"/>
            </a:endParaRPr>
          </a:p>
        </p:txBody>
      </p:sp>
      <p:pic>
        <p:nvPicPr>
          <p:cNvPr id="10" name="Picture 9"/>
          <p:cNvPicPr/>
          <p:nvPr/>
        </p:nvPicPr>
        <p:blipFill>
          <a:blip r:embed="rId2" cstate="print"/>
          <a:srcRect/>
          <a:stretch>
            <a:fillRect/>
          </a:stretch>
        </p:blipFill>
        <p:spPr bwMode="auto">
          <a:xfrm>
            <a:off x="5445224" y="7308304"/>
            <a:ext cx="864000" cy="1332000"/>
          </a:xfrm>
          <a:prstGeom prst="rect">
            <a:avLst/>
          </a:prstGeom>
          <a:noFill/>
          <a:ln w="9525">
            <a:noFill/>
            <a:miter lim="800000"/>
            <a:headEnd/>
            <a:tailEnd/>
          </a:ln>
        </p:spPr>
      </p:pic>
      <p:sp>
        <p:nvSpPr>
          <p:cNvPr id="11" name="TextBox 10"/>
          <p:cNvSpPr txBox="1"/>
          <p:nvPr/>
        </p:nvSpPr>
        <p:spPr>
          <a:xfrm>
            <a:off x="188640" y="1187624"/>
            <a:ext cx="6489864" cy="6863417"/>
          </a:xfrm>
          <a:prstGeom prst="rect">
            <a:avLst/>
          </a:prstGeom>
          <a:noFill/>
        </p:spPr>
        <p:txBody>
          <a:bodyPr wrap="square" rtlCol="0">
            <a:spAutoFit/>
          </a:bodyPr>
          <a:lstStyle/>
          <a:p>
            <a:r>
              <a:rPr lang="en-GB" sz="1100" dirty="0" smtClean="0">
                <a:latin typeface="Lato"/>
              </a:rPr>
              <a:t>Wellbeing4business Ltd approaches the question of health and wellbeing at work from a business perspective. We believe that health and wellbeing should be seen as long-term investment, designed to improve overall corporate health (both financially and medically). We have assembled some of the UK's leading experts in health, safety, occupational health and wellbeing to provide independent strategic advice to organisations.</a:t>
            </a:r>
          </a:p>
          <a:p>
            <a:r>
              <a:rPr lang="en-GB" sz="1100" dirty="0" smtClean="0">
                <a:latin typeface="Lato"/>
              </a:rPr>
              <a:t> </a:t>
            </a:r>
          </a:p>
          <a:p>
            <a:r>
              <a:rPr lang="en-GB" sz="1100" dirty="0" smtClean="0">
                <a:latin typeface="Lato"/>
              </a:rPr>
              <a:t> </a:t>
            </a:r>
            <a:r>
              <a:rPr lang="en-GB" sz="1100" b="1" dirty="0" smtClean="0">
                <a:solidFill>
                  <a:srgbClr val="A3924F"/>
                </a:solidFill>
                <a:latin typeface="Lato"/>
              </a:rPr>
              <a:t>Testimonials</a:t>
            </a:r>
            <a:endParaRPr lang="en-GB" sz="1100" dirty="0" smtClean="0">
              <a:solidFill>
                <a:srgbClr val="A3924F"/>
              </a:solidFill>
              <a:latin typeface="Lato"/>
            </a:endParaRPr>
          </a:p>
          <a:p>
            <a:r>
              <a:rPr lang="en-GB" sz="1100" dirty="0" smtClean="0">
                <a:latin typeface="Lato"/>
              </a:rPr>
              <a:t> </a:t>
            </a:r>
          </a:p>
          <a:p>
            <a:pPr lvl="0"/>
            <a:r>
              <a:rPr lang="en-US" sz="1100" b="1" dirty="0" smtClean="0">
                <a:latin typeface="Lato"/>
              </a:rPr>
              <a:t>Michael Fox , Manager, HR Operations, ESB Dublin  </a:t>
            </a:r>
            <a:r>
              <a:rPr lang="en-US" sz="1100" dirty="0" smtClean="0">
                <a:latin typeface="Lato"/>
              </a:rPr>
              <a:t>Wellbeing4business undertook a review of our internal Occupational Health function to independently assess our capability in this area and to make recommendations on areas to focus on to enhance the quality and value of this service. The team at Wellbeing4business were very professional and efficient in their approach and dealt with our team in a very courteous and respectful manner. The recommendations for enhancement to our Occupational Health activity were very comprehensive and insightful. These recommendations coupled with their general views on how we might grow our overall health and wellbeing services were very valuable to our company.</a:t>
            </a:r>
            <a:endParaRPr lang="en-GB" sz="1100" dirty="0" smtClean="0">
              <a:latin typeface="Lato"/>
            </a:endParaRPr>
          </a:p>
          <a:p>
            <a:pPr lvl="0"/>
            <a:endParaRPr lang="en-GB" sz="1100" b="1" dirty="0" smtClean="0">
              <a:latin typeface="Lato"/>
            </a:endParaRPr>
          </a:p>
          <a:p>
            <a:pPr lvl="0"/>
            <a:r>
              <a:rPr lang="en-GB" sz="1100" b="1" dirty="0" smtClean="0">
                <a:latin typeface="Lato"/>
              </a:rPr>
              <a:t>Sue Guest Head of Health Safety, E.ON UK - </a:t>
            </a:r>
            <a:r>
              <a:rPr lang="en-GB" sz="1100" dirty="0" smtClean="0">
                <a:latin typeface="Lato"/>
              </a:rPr>
              <a:t>Working with Wellbeing4business Ltd has been truly worthwhile for E.ON UK. We realised that we needed to develop a stronger foundation for employee wellbeing. The audit and strategic consultancy helped us to develop a wellbeing strategy which enabled us to see how we could integrate our safety, health and work life balance activities.</a:t>
            </a:r>
          </a:p>
          <a:p>
            <a:pPr lvl="0"/>
            <a:endParaRPr lang="en-GB" sz="1100" b="1" dirty="0" smtClean="0">
              <a:latin typeface="Lato"/>
            </a:endParaRPr>
          </a:p>
          <a:p>
            <a:pPr lvl="0"/>
            <a:r>
              <a:rPr lang="en-GB" sz="1100" b="1" dirty="0" smtClean="0">
                <a:latin typeface="Lato"/>
              </a:rPr>
              <a:t>Gill Tait – Associate Director of Human Resources Sheffield University - </a:t>
            </a:r>
            <a:r>
              <a:rPr lang="en-GB" sz="1100" dirty="0" smtClean="0">
                <a:latin typeface="Lato"/>
              </a:rPr>
              <a:t>Wellbeing4business was selected, from a number of providers, to undertake a review and audit of the Occupational Health, Wellbeing and Counselling services at The University of Sheffield . The Terms of Reference for the review and audit demanded a comprehensive review of the services be undertaken, taking into account stakeholder views, and a report to be prepared and presented detailing the key findings and recommendations</a:t>
            </a:r>
          </a:p>
          <a:p>
            <a:r>
              <a:rPr lang="en-GB" sz="1100" dirty="0" smtClean="0">
                <a:latin typeface="Lato"/>
              </a:rPr>
              <a:t> </a:t>
            </a:r>
          </a:p>
          <a:p>
            <a:r>
              <a:rPr lang="en-GB" sz="1100" dirty="0" smtClean="0">
                <a:latin typeface="Lato"/>
              </a:rPr>
              <a:t> </a:t>
            </a:r>
            <a:r>
              <a:rPr lang="en-GB" sz="1100" b="1" dirty="0" smtClean="0">
                <a:solidFill>
                  <a:srgbClr val="A3924F"/>
                </a:solidFill>
                <a:latin typeface="Lato"/>
              </a:rPr>
              <a:t>The brief review will help the organisation to:</a:t>
            </a:r>
            <a:endParaRPr lang="en-GB" sz="1100" dirty="0" smtClean="0">
              <a:solidFill>
                <a:srgbClr val="A3924F"/>
              </a:solidFill>
              <a:latin typeface="Lato"/>
            </a:endParaRPr>
          </a:p>
          <a:p>
            <a:r>
              <a:rPr lang="en-GB" sz="1100" dirty="0" smtClean="0">
                <a:latin typeface="Lato"/>
              </a:rPr>
              <a:t> </a:t>
            </a:r>
          </a:p>
          <a:p>
            <a:pPr marL="400050" lvl="0" indent="-171450">
              <a:buFont typeface="Arial" pitchFamily="34" charset="0"/>
              <a:buChar char="•"/>
              <a:tabLst>
                <a:tab pos="228600" algn="l"/>
              </a:tabLst>
            </a:pPr>
            <a:r>
              <a:rPr lang="en-GB" sz="1100" dirty="0" smtClean="0">
                <a:latin typeface="Lato"/>
              </a:rPr>
              <a:t>To identify “where the organisation is now” in addressing occupational health and wellbeing and the integration with the business focus and needs </a:t>
            </a:r>
          </a:p>
          <a:p>
            <a:pPr marL="400050" lvl="0" indent="-171450">
              <a:buFont typeface="Arial" pitchFamily="34" charset="0"/>
              <a:buChar char="•"/>
              <a:tabLst>
                <a:tab pos="228600" algn="l"/>
              </a:tabLst>
            </a:pPr>
            <a:r>
              <a:rPr lang="en-US" sz="1100" dirty="0" smtClean="0">
                <a:latin typeface="Lato"/>
              </a:rPr>
              <a:t>Review supplier contracts and service delivery/provision management</a:t>
            </a:r>
            <a:endParaRPr lang="en-GB" sz="1100" dirty="0" smtClean="0">
              <a:latin typeface="Lato"/>
            </a:endParaRPr>
          </a:p>
          <a:p>
            <a:pPr marL="400050" lvl="0" indent="-171450">
              <a:buFont typeface="Arial" pitchFamily="34" charset="0"/>
              <a:buChar char="•"/>
              <a:tabLst>
                <a:tab pos="228600" algn="l"/>
              </a:tabLst>
            </a:pPr>
            <a:r>
              <a:rPr lang="en-US" sz="1100" dirty="0" smtClean="0">
                <a:latin typeface="Lato"/>
              </a:rPr>
              <a:t>Build a proposition of best practice health and wellbeing services that fulfill legal obligations and critical business objectives </a:t>
            </a:r>
            <a:endParaRPr lang="en-GB" sz="1100" dirty="0" smtClean="0">
              <a:latin typeface="Lato"/>
            </a:endParaRPr>
          </a:p>
          <a:p>
            <a:pPr marL="400050" lvl="0" indent="-171450">
              <a:buFont typeface="Arial" pitchFamily="34" charset="0"/>
              <a:buChar char="•"/>
              <a:tabLst>
                <a:tab pos="228600" algn="l"/>
              </a:tabLst>
            </a:pPr>
            <a:r>
              <a:rPr lang="en-US" sz="1100" dirty="0" smtClean="0">
                <a:latin typeface="Lato"/>
              </a:rPr>
              <a:t>Assess spend </a:t>
            </a:r>
            <a:r>
              <a:rPr lang="en-US" sz="1100" dirty="0" err="1" smtClean="0">
                <a:latin typeface="Lato"/>
              </a:rPr>
              <a:t>vs</a:t>
            </a:r>
            <a:r>
              <a:rPr lang="en-US" sz="1100" dirty="0" smtClean="0">
                <a:latin typeface="Lato"/>
              </a:rPr>
              <a:t> industry benchmarks</a:t>
            </a:r>
            <a:endParaRPr lang="en-GB" sz="1100" dirty="0" smtClean="0">
              <a:latin typeface="Lato"/>
            </a:endParaRPr>
          </a:p>
          <a:p>
            <a:pPr marL="400050" lvl="0" indent="-171450">
              <a:buFont typeface="Arial" pitchFamily="34" charset="0"/>
              <a:buChar char="•"/>
              <a:tabLst>
                <a:tab pos="228600" algn="l"/>
              </a:tabLst>
            </a:pPr>
            <a:r>
              <a:rPr lang="en-US" sz="1100" dirty="0" smtClean="0">
                <a:latin typeface="Lato"/>
              </a:rPr>
              <a:t>Understand and manage health data</a:t>
            </a:r>
            <a:endParaRPr lang="en-GB" sz="1100" dirty="0" smtClean="0">
              <a:latin typeface="Lato"/>
            </a:endParaRPr>
          </a:p>
          <a:p>
            <a:pPr marL="400050" lvl="0" indent="-171450">
              <a:buFont typeface="Arial" pitchFamily="34" charset="0"/>
              <a:buChar char="•"/>
              <a:tabLst>
                <a:tab pos="228600" algn="l"/>
              </a:tabLst>
            </a:pPr>
            <a:r>
              <a:rPr lang="en-US" sz="1100" dirty="0" smtClean="0">
                <a:latin typeface="Lato"/>
              </a:rPr>
              <a:t>Build a comprehensive wellbeing strategy </a:t>
            </a:r>
            <a:endParaRPr lang="en-GB" sz="1100" dirty="0" smtClean="0">
              <a:latin typeface="Lato"/>
            </a:endParaRPr>
          </a:p>
          <a:p>
            <a:r>
              <a:rPr lang="en-US" sz="1100" dirty="0" smtClean="0">
                <a:solidFill>
                  <a:srgbClr val="323232"/>
                </a:solidFill>
                <a:latin typeface="Lato"/>
              </a:rPr>
              <a:t>.</a:t>
            </a:r>
            <a:endParaRPr lang="en-GB" sz="1100" b="1" dirty="0" smtClean="0">
              <a:solidFill>
                <a:srgbClr val="A3924F"/>
              </a:solidFill>
              <a:latin typeface="Lato"/>
            </a:endParaRPr>
          </a:p>
        </p:txBody>
      </p:sp>
    </p:spTree>
    <p:extLst>
      <p:ext uri="{BB962C8B-B14F-4D97-AF65-F5344CB8AC3E}">
        <p14:creationId xmlns:p14="http://schemas.microsoft.com/office/powerpoint/2010/main" xmlns="" val="3293495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3544" y="265943"/>
            <a:ext cx="3009432" cy="461665"/>
          </a:xfrm>
          <a:prstGeom prst="rect">
            <a:avLst/>
          </a:prstGeom>
          <a:noFill/>
        </p:spPr>
        <p:txBody>
          <a:bodyPr wrap="square" rtlCol="0">
            <a:spAutoFit/>
          </a:bodyPr>
          <a:lstStyle/>
          <a:p>
            <a:r>
              <a:rPr lang="en-GB" sz="2400" dirty="0" smtClean="0">
                <a:solidFill>
                  <a:srgbClr val="A3924F"/>
                </a:solidFill>
                <a:latin typeface="Lato"/>
                <a:cs typeface="Arial" panose="020B0604020202020204" pitchFamily="34" charset="0"/>
              </a:rPr>
              <a:t>Audit solutions</a:t>
            </a:r>
            <a:endParaRPr lang="en-GB" sz="1100" dirty="0">
              <a:solidFill>
                <a:srgbClr val="FF0000"/>
              </a:solidFill>
              <a:latin typeface="Arial" panose="020B0604020202020204" pitchFamily="34" charset="0"/>
              <a:cs typeface="Arial" panose="020B0604020202020204" pitchFamily="34" charset="0"/>
            </a:endParaRPr>
          </a:p>
        </p:txBody>
      </p:sp>
      <p:sp>
        <p:nvSpPr>
          <p:cNvPr id="8" name="TextBox 7"/>
          <p:cNvSpPr txBox="1"/>
          <p:nvPr/>
        </p:nvSpPr>
        <p:spPr>
          <a:xfrm>
            <a:off x="188640" y="1115616"/>
            <a:ext cx="6422720" cy="7128792"/>
          </a:xfrm>
          <a:prstGeom prst="rect">
            <a:avLst/>
          </a:prstGeom>
          <a:noFill/>
        </p:spPr>
        <p:txBody>
          <a:bodyPr wrap="square" rtlCol="0">
            <a:spAutoFit/>
          </a:bodyPr>
          <a:lstStyle/>
          <a:p>
            <a:r>
              <a:rPr lang="en-GB" sz="1100" b="1" dirty="0" smtClean="0">
                <a:solidFill>
                  <a:schemeClr val="bg2">
                    <a:lumMod val="50000"/>
                  </a:schemeClr>
                </a:solidFill>
                <a:latin typeface="Lato"/>
              </a:rPr>
              <a:t>Our audits have the following benefits include:</a:t>
            </a:r>
          </a:p>
          <a:p>
            <a:endParaRPr lang="en-GB" sz="1100" dirty="0" smtClean="0">
              <a:solidFill>
                <a:srgbClr val="000000"/>
              </a:solidFill>
              <a:latin typeface="Lato"/>
            </a:endParaRPr>
          </a:p>
          <a:p>
            <a:pPr>
              <a:buFont typeface="Arial" pitchFamily="34" charset="0"/>
              <a:buChar char="•"/>
            </a:pPr>
            <a:r>
              <a:rPr lang="en-GB" sz="1100" dirty="0" smtClean="0">
                <a:solidFill>
                  <a:srgbClr val="000000"/>
                </a:solidFill>
                <a:latin typeface="Lato"/>
              </a:rPr>
              <a:t>   Gives a strategic picture of how the organization manages wellbeing</a:t>
            </a:r>
          </a:p>
          <a:p>
            <a:pPr>
              <a:buFont typeface="Arial" pitchFamily="34" charset="0"/>
              <a:buChar char="•"/>
            </a:pPr>
            <a:r>
              <a:rPr lang="en-GB" sz="1100" dirty="0" smtClean="0">
                <a:solidFill>
                  <a:srgbClr val="000000"/>
                </a:solidFill>
                <a:latin typeface="Lato"/>
              </a:rPr>
              <a:t>   Provides an insight as to whether the current services are appropriate vs. need</a:t>
            </a:r>
          </a:p>
          <a:p>
            <a:pPr>
              <a:buFont typeface="Arial" pitchFamily="34" charset="0"/>
              <a:buChar char="•"/>
            </a:pPr>
            <a:r>
              <a:rPr lang="en-GB" sz="1100" dirty="0" smtClean="0">
                <a:solidFill>
                  <a:srgbClr val="000000"/>
                </a:solidFill>
                <a:latin typeface="Lato"/>
              </a:rPr>
              <a:t>   Reviews spend, delivery, account management </a:t>
            </a:r>
          </a:p>
          <a:p>
            <a:pPr>
              <a:buFont typeface="Arial" pitchFamily="34" charset="0"/>
              <a:buChar char="•"/>
            </a:pPr>
            <a:r>
              <a:rPr lang="en-GB" sz="1100" dirty="0" smtClean="0">
                <a:solidFill>
                  <a:srgbClr val="000000"/>
                </a:solidFill>
                <a:latin typeface="Lato"/>
              </a:rPr>
              <a:t>   Establishes the perceived value of current services</a:t>
            </a:r>
          </a:p>
          <a:p>
            <a:pPr>
              <a:buFont typeface="Arial" pitchFamily="34" charset="0"/>
              <a:buChar char="•"/>
            </a:pPr>
            <a:r>
              <a:rPr lang="en-GB" sz="1100" dirty="0" smtClean="0">
                <a:solidFill>
                  <a:srgbClr val="000000"/>
                </a:solidFill>
                <a:latin typeface="Lato"/>
              </a:rPr>
              <a:t>   </a:t>
            </a:r>
            <a:r>
              <a:rPr lang="en-US" sz="1100" dirty="0" smtClean="0">
                <a:solidFill>
                  <a:srgbClr val="000000"/>
                </a:solidFill>
                <a:latin typeface="Lato"/>
              </a:rPr>
              <a:t>Answers procurement questions/supports tender development</a:t>
            </a:r>
          </a:p>
          <a:p>
            <a:pPr>
              <a:buFont typeface="Arial" pitchFamily="34" charset="0"/>
              <a:buChar char="•"/>
            </a:pPr>
            <a:r>
              <a:rPr lang="en-US" sz="1100" dirty="0" smtClean="0">
                <a:solidFill>
                  <a:srgbClr val="000000"/>
                </a:solidFill>
                <a:latin typeface="Lato"/>
              </a:rPr>
              <a:t>   </a:t>
            </a:r>
            <a:r>
              <a:rPr lang="en-GB" sz="1100" dirty="0" smtClean="0">
                <a:solidFill>
                  <a:srgbClr val="000000"/>
                </a:solidFill>
                <a:latin typeface="Lato"/>
              </a:rPr>
              <a:t>Answers specific questions on aspects such as ‘in house vs. outsource</a:t>
            </a:r>
            <a:r>
              <a:rPr lang="en-GB" sz="1200" dirty="0" smtClean="0">
                <a:solidFill>
                  <a:srgbClr val="000000"/>
                </a:solidFill>
                <a:latin typeface="Lato"/>
              </a:rPr>
              <a:t>’</a:t>
            </a:r>
          </a:p>
          <a:p>
            <a:endParaRPr lang="en-GB" sz="1100" b="1" dirty="0" smtClean="0">
              <a:solidFill>
                <a:srgbClr val="A3924F"/>
              </a:solidFill>
              <a:latin typeface="Lato"/>
            </a:endParaRPr>
          </a:p>
          <a:p>
            <a:r>
              <a:rPr lang="en-GB" sz="1100" b="1" dirty="0" smtClean="0">
                <a:solidFill>
                  <a:srgbClr val="A3924F"/>
                </a:solidFill>
                <a:latin typeface="Lato"/>
              </a:rPr>
              <a:t>Modules</a:t>
            </a:r>
          </a:p>
          <a:p>
            <a:endParaRPr lang="en-GB" sz="1100" dirty="0" smtClean="0">
              <a:solidFill>
                <a:srgbClr val="323232"/>
              </a:solidFill>
              <a:latin typeface="Lato"/>
            </a:endParaRPr>
          </a:p>
          <a:p>
            <a:r>
              <a:rPr lang="en-US" sz="1100" dirty="0" smtClean="0">
                <a:solidFill>
                  <a:srgbClr val="323232"/>
                </a:solidFill>
                <a:latin typeface="Lato"/>
              </a:rPr>
              <a:t>The </a:t>
            </a:r>
            <a:r>
              <a:rPr lang="en-US" sz="1100" b="1" dirty="0">
                <a:solidFill>
                  <a:srgbClr val="323232"/>
                </a:solidFill>
                <a:latin typeface="Lato"/>
              </a:rPr>
              <a:t>audit process is modular </a:t>
            </a:r>
            <a:r>
              <a:rPr lang="en-US" sz="1100" dirty="0">
                <a:solidFill>
                  <a:srgbClr val="323232"/>
                </a:solidFill>
                <a:latin typeface="Lato"/>
              </a:rPr>
              <a:t>and can be adapted </a:t>
            </a:r>
            <a:r>
              <a:rPr lang="en-US" sz="1100" dirty="0" smtClean="0">
                <a:solidFill>
                  <a:srgbClr val="323232"/>
                </a:solidFill>
                <a:latin typeface="Lato"/>
              </a:rPr>
              <a:t>to suit each client organisation’s </a:t>
            </a:r>
            <a:r>
              <a:rPr lang="en-US" sz="1100" dirty="0">
                <a:solidFill>
                  <a:srgbClr val="323232"/>
                </a:solidFill>
                <a:latin typeface="Lato"/>
              </a:rPr>
              <a:t>needs. </a:t>
            </a:r>
            <a:r>
              <a:rPr lang="en-US" sz="1100" dirty="0" smtClean="0">
                <a:solidFill>
                  <a:srgbClr val="323232"/>
                </a:solidFill>
                <a:latin typeface="Lato"/>
              </a:rPr>
              <a:t>An audit typically takes between two and fifteen days.</a:t>
            </a:r>
          </a:p>
          <a:p>
            <a:endParaRPr lang="en-US" sz="1100" b="1" dirty="0" smtClean="0">
              <a:solidFill>
                <a:srgbClr val="323232"/>
              </a:solidFill>
              <a:latin typeface="Lato"/>
              <a:ea typeface="Arial Unicode MS"/>
              <a:cs typeface="Arial Unicode MS"/>
            </a:endParaRPr>
          </a:p>
          <a:p>
            <a:r>
              <a:rPr lang="en-GB" sz="1100" b="1" dirty="0" smtClean="0">
                <a:solidFill>
                  <a:srgbClr val="000000"/>
                </a:solidFill>
                <a:latin typeface="Lato"/>
                <a:ea typeface="Arial Unicode MS"/>
                <a:cs typeface="Arial Unicode MS"/>
              </a:rPr>
              <a:t>The strategic review </a:t>
            </a:r>
            <a:r>
              <a:rPr lang="en-GB" sz="1100" dirty="0" smtClean="0">
                <a:solidFill>
                  <a:srgbClr val="000000"/>
                </a:solidFill>
                <a:latin typeface="Lato"/>
                <a:ea typeface="Arial Unicode MS"/>
                <a:cs typeface="Arial Unicode MS"/>
              </a:rPr>
              <a:t>will look at the following elements: </a:t>
            </a:r>
          </a:p>
          <a:p>
            <a:pPr marL="342900" lvl="0" indent="-342900">
              <a:buFont typeface="Arial" pitchFamily="34" charset="0"/>
              <a:buChar char="•"/>
            </a:pPr>
            <a:r>
              <a:rPr lang="en-GB" sz="1100" dirty="0" smtClean="0">
                <a:solidFill>
                  <a:srgbClr val="000000"/>
                </a:solidFill>
                <a:latin typeface="Lato"/>
                <a:ea typeface="Arial Unicode MS"/>
                <a:cs typeface="Arial Unicode MS"/>
              </a:rPr>
              <a:t>Leadership/management of service</a:t>
            </a:r>
          </a:p>
          <a:p>
            <a:pPr marL="342900" lvl="0" indent="-342900">
              <a:buFont typeface="Arial" pitchFamily="34" charset="0"/>
              <a:buChar char="•"/>
            </a:pPr>
            <a:r>
              <a:rPr lang="en-GB" sz="1100" dirty="0" smtClean="0">
                <a:solidFill>
                  <a:srgbClr val="000000"/>
                </a:solidFill>
                <a:latin typeface="Lato"/>
                <a:ea typeface="Arial Unicode MS"/>
                <a:cs typeface="Arial Unicode MS"/>
              </a:rPr>
              <a:t>Business functions, type and current issues</a:t>
            </a:r>
          </a:p>
          <a:p>
            <a:pPr marL="342900" lvl="0" indent="-342900">
              <a:buFont typeface="Arial" pitchFamily="34" charset="0"/>
              <a:buChar char="•"/>
            </a:pPr>
            <a:r>
              <a:rPr lang="en-GB" sz="1100" dirty="0" smtClean="0">
                <a:solidFill>
                  <a:srgbClr val="000000"/>
                </a:solidFill>
                <a:latin typeface="Lato"/>
                <a:ea typeface="Arial Unicode MS"/>
                <a:cs typeface="Arial Unicode MS"/>
              </a:rPr>
              <a:t>Vision /</a:t>
            </a:r>
            <a:r>
              <a:rPr lang="en-GB" sz="1100" spc="35" dirty="0" smtClean="0">
                <a:solidFill>
                  <a:srgbClr val="000000"/>
                </a:solidFill>
                <a:latin typeface="Lato"/>
                <a:ea typeface="Arial Unicode MS"/>
                <a:cs typeface="Arial Unicode MS"/>
              </a:rPr>
              <a:t>future strategy</a:t>
            </a:r>
            <a:endParaRPr lang="en-GB" sz="1100" dirty="0" smtClean="0">
              <a:solidFill>
                <a:srgbClr val="000000"/>
              </a:solidFill>
              <a:latin typeface="Lato"/>
              <a:ea typeface="Arial Unicode MS"/>
              <a:cs typeface="Arial Unicode MS"/>
            </a:endParaRPr>
          </a:p>
          <a:p>
            <a:pPr marL="342900" lvl="0" indent="-342900">
              <a:buFont typeface="Arial" pitchFamily="34" charset="0"/>
              <a:buChar char="•"/>
            </a:pPr>
            <a:r>
              <a:rPr lang="en-GB" sz="1100" spc="35" dirty="0" smtClean="0">
                <a:latin typeface="Lato"/>
                <a:ea typeface="Arial Unicode MS"/>
                <a:cs typeface="Arial Unicode MS"/>
              </a:rPr>
              <a:t>Services – current deliverables/services/solutions </a:t>
            </a:r>
            <a:endParaRPr lang="en-GB" sz="1100" dirty="0" smtClean="0">
              <a:latin typeface="Lato"/>
              <a:ea typeface="Arial Unicode MS"/>
              <a:cs typeface="Arial Unicode MS"/>
            </a:endParaRPr>
          </a:p>
          <a:p>
            <a:pPr marL="342900" lvl="0" indent="-342900">
              <a:buFont typeface="Arial" pitchFamily="34" charset="0"/>
              <a:buChar char="•"/>
            </a:pPr>
            <a:r>
              <a:rPr lang="en-GB" sz="1100" spc="35" dirty="0" smtClean="0">
                <a:latin typeface="Lato"/>
                <a:ea typeface="Arial Unicode MS"/>
                <a:cs typeface="Arial Unicode MS"/>
              </a:rPr>
              <a:t>Strategy and buy in – wellbeing strategy, mental health strategy and alignment with business issues/change</a:t>
            </a:r>
            <a:endParaRPr lang="en-GB" sz="1100" dirty="0" smtClean="0">
              <a:latin typeface="Lato"/>
              <a:ea typeface="Arial Unicode MS"/>
              <a:cs typeface="Arial Unicode MS"/>
            </a:endParaRPr>
          </a:p>
          <a:p>
            <a:pPr marL="342900" lvl="0" indent="-342900">
              <a:buFont typeface="Arial" pitchFamily="34" charset="0"/>
              <a:buChar char="•"/>
            </a:pPr>
            <a:r>
              <a:rPr lang="en-GB" sz="1100" spc="35" dirty="0" smtClean="0">
                <a:latin typeface="Lato"/>
                <a:ea typeface="Arial Unicode MS"/>
                <a:cs typeface="Arial Unicode MS"/>
              </a:rPr>
              <a:t>Programme management – structure, knowledge, intervention planning, audit</a:t>
            </a:r>
            <a:endParaRPr lang="en-GB" sz="1100" dirty="0" smtClean="0">
              <a:latin typeface="Lato"/>
              <a:ea typeface="Arial Unicode MS"/>
              <a:cs typeface="Arial Unicode MS"/>
            </a:endParaRPr>
          </a:p>
          <a:p>
            <a:pPr marL="342900" lvl="0" indent="-342900">
              <a:buFont typeface="Arial" pitchFamily="34" charset="0"/>
              <a:buChar char="•"/>
            </a:pPr>
            <a:r>
              <a:rPr lang="en-GB" sz="1100" dirty="0" smtClean="0">
                <a:latin typeface="Lato"/>
                <a:ea typeface="Arial Unicode MS"/>
                <a:cs typeface="Arial Unicode MS"/>
              </a:rPr>
              <a:t>Contract spend, account management and value for purchased interventions  </a:t>
            </a:r>
          </a:p>
          <a:p>
            <a:pPr marL="342900" lvl="0" indent="-342900">
              <a:buFont typeface="Arial" pitchFamily="34" charset="0"/>
              <a:buChar char="•"/>
            </a:pPr>
            <a:r>
              <a:rPr lang="en-GB" sz="1100" dirty="0" smtClean="0">
                <a:latin typeface="Lato"/>
                <a:ea typeface="Arial Unicode MS"/>
                <a:cs typeface="Arial Unicode MS"/>
              </a:rPr>
              <a:t>Programme procurement and management</a:t>
            </a:r>
          </a:p>
          <a:p>
            <a:pPr marL="342900" lvl="0" indent="-342900">
              <a:buFont typeface="Arial" pitchFamily="34" charset="0"/>
              <a:buChar char="•"/>
            </a:pPr>
            <a:r>
              <a:rPr lang="en-GB" sz="1100" dirty="0" smtClean="0">
                <a:latin typeface="Lato"/>
                <a:ea typeface="Arial Unicode MS"/>
                <a:cs typeface="Arial Unicode MS"/>
              </a:rPr>
              <a:t>Service integration</a:t>
            </a:r>
          </a:p>
          <a:p>
            <a:pPr marL="342900" lvl="0" indent="-342900">
              <a:buFont typeface="Arial" pitchFamily="34" charset="0"/>
              <a:buChar char="•"/>
            </a:pPr>
            <a:r>
              <a:rPr lang="en-GB" sz="1100" dirty="0" smtClean="0">
                <a:latin typeface="Lato"/>
                <a:ea typeface="Arial Unicode MS"/>
                <a:cs typeface="Arial Unicode MS"/>
              </a:rPr>
              <a:t>Clinical governance brief review</a:t>
            </a:r>
          </a:p>
          <a:p>
            <a:pPr marL="342900" lvl="0" indent="-342900">
              <a:buFont typeface="Arial" pitchFamily="34" charset="0"/>
              <a:buChar char="•"/>
            </a:pPr>
            <a:r>
              <a:rPr lang="en-GB" sz="1100" spc="35" dirty="0" smtClean="0">
                <a:latin typeface="Lato"/>
                <a:ea typeface="Arial Unicode MS"/>
                <a:cs typeface="Arial Unicode MS"/>
              </a:rPr>
              <a:t>Communication</a:t>
            </a:r>
            <a:r>
              <a:rPr lang="en-US" sz="1100" spc="35" dirty="0" smtClean="0">
                <a:latin typeface="Lato"/>
                <a:ea typeface="Arial Unicode MS"/>
                <a:cs typeface="Times New Roman"/>
              </a:rPr>
              <a:t>/b</a:t>
            </a:r>
            <a:r>
              <a:rPr lang="en-GB" sz="1100" spc="35" dirty="0" smtClean="0">
                <a:latin typeface="Lato"/>
                <a:ea typeface="Arial Unicode MS"/>
                <a:cs typeface="Arial Unicode MS"/>
              </a:rPr>
              <a:t>rand/image</a:t>
            </a:r>
            <a:r>
              <a:rPr lang="en-US" sz="1100" spc="35" dirty="0" smtClean="0">
                <a:latin typeface="Lato"/>
                <a:ea typeface="Arial Unicode MS"/>
                <a:cs typeface="Times New Roman"/>
              </a:rPr>
              <a:t>/e</a:t>
            </a:r>
            <a:r>
              <a:rPr lang="en-GB" sz="1100" spc="35" smtClean="0">
                <a:latin typeface="Lato"/>
                <a:ea typeface="Arial Unicode MS"/>
                <a:cs typeface="Arial Unicode MS"/>
              </a:rPr>
              <a:t>ngagement</a:t>
            </a:r>
            <a:endParaRPr lang="en-US" sz="1100" b="1" spc="35" dirty="0" smtClean="0">
              <a:ea typeface="Arial Unicode MS"/>
              <a:cs typeface="Times New Roman"/>
            </a:endParaRPr>
          </a:p>
          <a:p>
            <a:pPr marL="342900" lvl="0" indent="-342900">
              <a:buFont typeface="Arial" pitchFamily="34" charset="0"/>
              <a:buChar char="•"/>
            </a:pPr>
            <a:endParaRPr lang="en-US" sz="1100" b="1" spc="35" dirty="0" smtClean="0">
              <a:latin typeface="Lato"/>
              <a:ea typeface="Arial Unicode MS"/>
              <a:cs typeface="Times New Roman"/>
            </a:endParaRPr>
          </a:p>
          <a:p>
            <a:pPr lvl="0"/>
            <a:r>
              <a:rPr lang="en-US" sz="1100" b="1" dirty="0" smtClean="0">
                <a:latin typeface="Lato"/>
              </a:rPr>
              <a:t>The intervention review </a:t>
            </a:r>
            <a:r>
              <a:rPr lang="en-US" sz="1100" dirty="0" smtClean="0">
                <a:latin typeface="Lato"/>
              </a:rPr>
              <a:t>will see if the current interventions fit future needs. Auditors will look at services such as OH, wellbeing, physiotherapy, </a:t>
            </a:r>
            <a:r>
              <a:rPr lang="en-US" sz="1100" dirty="0" err="1" smtClean="0">
                <a:latin typeface="Lato"/>
              </a:rPr>
              <a:t>counselling</a:t>
            </a:r>
            <a:r>
              <a:rPr lang="en-US" sz="1100" dirty="0" smtClean="0">
                <a:latin typeface="Lato"/>
              </a:rPr>
              <a:t>, training, proactive initiatives and self help information.</a:t>
            </a:r>
          </a:p>
          <a:p>
            <a:pPr lvl="0"/>
            <a:endParaRPr lang="en-US" sz="1100" dirty="0" smtClean="0">
              <a:latin typeface="Lato"/>
            </a:endParaRPr>
          </a:p>
          <a:p>
            <a:pPr lvl="0"/>
            <a:r>
              <a:rPr lang="en-GB" sz="1100" b="1" dirty="0" smtClean="0">
                <a:latin typeface="Lato"/>
              </a:rPr>
              <a:t>The data review </a:t>
            </a:r>
            <a:r>
              <a:rPr lang="en-GB" sz="1100" dirty="0" smtClean="0">
                <a:latin typeface="Lato"/>
              </a:rPr>
              <a:t>will provide an insight into activity rates and outcomes by reviewing key metrics connected with the programme.</a:t>
            </a:r>
          </a:p>
          <a:p>
            <a:pPr lvl="0">
              <a:buFont typeface="Arial" pitchFamily="34" charset="0"/>
              <a:buChar char="•"/>
            </a:pPr>
            <a:r>
              <a:rPr lang="en-GB" sz="1100" dirty="0" smtClean="0">
                <a:latin typeface="Lato"/>
              </a:rPr>
              <a:t>         Analyse intervention data</a:t>
            </a:r>
          </a:p>
          <a:p>
            <a:pPr lvl="0">
              <a:buFont typeface="Arial" pitchFamily="34" charset="0"/>
              <a:buChar char="•"/>
            </a:pPr>
            <a:r>
              <a:rPr lang="en-GB" sz="1100" dirty="0" smtClean="0">
                <a:latin typeface="Lato"/>
              </a:rPr>
              <a:t>         Analyse absence data</a:t>
            </a:r>
          </a:p>
          <a:p>
            <a:pPr lvl="0">
              <a:buFont typeface="Arial" pitchFamily="34" charset="0"/>
              <a:buChar char="•"/>
            </a:pPr>
            <a:r>
              <a:rPr lang="en-GB" sz="1100" dirty="0" smtClean="0">
                <a:latin typeface="Lato"/>
              </a:rPr>
              <a:t>         Identify trends/gaps</a:t>
            </a:r>
            <a:r>
              <a:rPr lang="en-US" sz="1100" dirty="0" smtClean="0">
                <a:latin typeface="Lato"/>
              </a:rPr>
              <a:t>.</a:t>
            </a:r>
          </a:p>
          <a:p>
            <a:pPr>
              <a:lnSpc>
                <a:spcPct val="120000"/>
              </a:lnSpc>
              <a:spcAft>
                <a:spcPts val="900"/>
              </a:spcAft>
            </a:pPr>
            <a:endParaRPr lang="en-US" sz="1100" dirty="0" smtClean="0">
              <a:solidFill>
                <a:srgbClr val="000000"/>
              </a:solidFill>
              <a:latin typeface="Lato"/>
              <a:ea typeface="Arial Unicode MS"/>
              <a:cs typeface="Arial Unicode MS"/>
            </a:endParaRPr>
          </a:p>
          <a:p>
            <a:pPr>
              <a:lnSpc>
                <a:spcPct val="120000"/>
              </a:lnSpc>
              <a:spcAft>
                <a:spcPts val="900"/>
              </a:spcAft>
            </a:pPr>
            <a:r>
              <a:rPr lang="en-US" sz="1100" dirty="0" smtClean="0">
                <a:solidFill>
                  <a:srgbClr val="000000"/>
                </a:solidFill>
                <a:latin typeface="Lato"/>
                <a:ea typeface="Arial Unicode MS"/>
                <a:cs typeface="Arial Unicode MS"/>
              </a:rPr>
              <a:t>At the end of the audit our consultant will produce a full report and present it to key champions</a:t>
            </a:r>
            <a:r>
              <a:rPr lang="en-US" sz="1100" dirty="0" smtClean="0">
                <a:solidFill>
                  <a:srgbClr val="000000"/>
                </a:solidFill>
                <a:ea typeface="Arial Unicode MS"/>
                <a:cs typeface="Arial Unicode MS"/>
              </a:rPr>
              <a:t>.</a:t>
            </a:r>
            <a:endParaRPr lang="en-GB" sz="1000" dirty="0" smtClean="0">
              <a:solidFill>
                <a:srgbClr val="000000"/>
              </a:solidFill>
              <a:latin typeface="Helvetica Neue Light"/>
              <a:ea typeface="Arial Unicode MS"/>
              <a:cs typeface="Arial Unicode MS"/>
            </a:endParaRPr>
          </a:p>
        </p:txBody>
      </p:sp>
    </p:spTree>
    <p:extLst>
      <p:ext uri="{BB962C8B-B14F-4D97-AF65-F5344CB8AC3E}">
        <p14:creationId xmlns:p14="http://schemas.microsoft.com/office/powerpoint/2010/main" xmlns="" val="211180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566</Words>
  <Application>Microsoft Office PowerPoint</Application>
  <PresentationFormat>On-screen Show (4:3)</PresentationFormat>
  <Paragraphs>82</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Helpst0n</dc:creator>
  <cp:lastModifiedBy>Owner</cp:lastModifiedBy>
  <cp:revision>522</cp:revision>
  <cp:lastPrinted>2016-02-08T12:03:37Z</cp:lastPrinted>
  <dcterms:created xsi:type="dcterms:W3CDTF">2014-09-19T14:11:01Z</dcterms:created>
  <dcterms:modified xsi:type="dcterms:W3CDTF">2016-08-21T19:43:49Z</dcterms:modified>
</cp:coreProperties>
</file>